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79" r:id="rId5"/>
    <p:sldId id="280" r:id="rId6"/>
    <p:sldId id="278" r:id="rId7"/>
    <p:sldId id="259" r:id="rId8"/>
    <p:sldId id="260" r:id="rId9"/>
    <p:sldId id="262" r:id="rId10"/>
    <p:sldId id="282" r:id="rId11"/>
    <p:sldId id="283" r:id="rId12"/>
    <p:sldId id="284" r:id="rId13"/>
    <p:sldId id="285" r:id="rId14"/>
    <p:sldId id="286" r:id="rId15"/>
    <p:sldId id="287" r:id="rId16"/>
    <p:sldId id="291" r:id="rId17"/>
    <p:sldId id="292" r:id="rId18"/>
    <p:sldId id="288" r:id="rId19"/>
    <p:sldId id="289" r:id="rId20"/>
    <p:sldId id="290" r:id="rId21"/>
    <p:sldId id="261" r:id="rId22"/>
    <p:sldId id="281" r:id="rId23"/>
    <p:sldId id="275" r:id="rId24"/>
    <p:sldId id="263" r:id="rId25"/>
    <p:sldId id="264" r:id="rId26"/>
    <p:sldId id="276" r:id="rId27"/>
    <p:sldId id="265" r:id="rId28"/>
    <p:sldId id="267" r:id="rId29"/>
    <p:sldId id="266" r:id="rId30"/>
    <p:sldId id="272" r:id="rId31"/>
    <p:sldId id="273" r:id="rId32"/>
    <p:sldId id="268" r:id="rId33"/>
    <p:sldId id="277" r:id="rId34"/>
    <p:sldId id="274" r:id="rId35"/>
    <p:sldId id="269" r:id="rId36"/>
    <p:sldId id="293" r:id="rId37"/>
    <p:sldId id="270" r:id="rId38"/>
    <p:sldId id="271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t" initials="i" lastIdx="1" clrIdx="0">
    <p:extLst>
      <p:ext uri="{19B8F6BF-5375-455C-9EA6-DF929625EA0E}">
        <p15:presenceInfo xmlns:p15="http://schemas.microsoft.com/office/powerpoint/2012/main" userId="i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5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DB8AB-BFBB-4260-9BCC-E71E4634D25C}">
  <a:tblStyle styleId="{91DDB8AB-BFBB-4260-9BCC-E71E4634D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4021" autoAdjust="0"/>
  </p:normalViewPr>
  <p:slideViewPr>
    <p:cSldViewPr snapToGrid="0">
      <p:cViewPr varScale="1">
        <p:scale>
          <a:sx n="75" d="100"/>
          <a:sy n="75" d="100"/>
        </p:scale>
        <p:origin x="6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4T19:52:54.15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22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21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99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54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32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087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52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9207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82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108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899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7058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8cac18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8588cac18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8cac18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8588cac18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080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8cac18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8588cac18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519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8cac18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8588cac18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661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588cac18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8588cac18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33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89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23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43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68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서울교통공사가 지하철 물류센터를 만드는 이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99975" y="3429000"/>
            <a:ext cx="315468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 </a:t>
            </a: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고의근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정태현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김도하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0" y="1009672"/>
            <a:ext cx="12192000" cy="139631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98331" y="1446218"/>
            <a:ext cx="85267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객체 엣지 검출 및 크기 측정 시스템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5614852" y="2914852"/>
            <a:ext cx="609872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Area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큰 값을 </a:t>
            </a: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contour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대입 후 가장 작은 영역을 가진 사각형의 </a:t>
            </a: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x, y, w, h 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산출</a:t>
            </a:r>
            <a:endParaRPr lang="en-US" altLang="ko-KR" sz="1800" b="1" noProof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noProof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평균값을 구하여 그 값이 구간안에 들어오면 </a:t>
            </a: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</a:t>
            </a: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반환</a:t>
            </a:r>
            <a:endParaRPr lang="en-US" altLang="ko-KR" sz="1800" b="1" noProof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추후에 박스 크기를 계산할 때 조건으로 사용</a:t>
            </a:r>
            <a:r>
              <a:rPr lang="en-US" altLang="ko-KR" sz="1800" b="1" noProof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noProof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HSV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색 범위를 통한 객체 인식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C161BE-59A1-C092-E690-64381BECD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44" b="65846"/>
          <a:stretch/>
        </p:blipFill>
        <p:spPr>
          <a:xfrm>
            <a:off x="657541" y="1123643"/>
            <a:ext cx="4102025" cy="24977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71DF3B-4D0A-ADD0-7688-447A58882C6D}"/>
              </a:ext>
            </a:extLst>
          </p:cNvPr>
          <p:cNvSpPr/>
          <p:nvPr/>
        </p:nvSpPr>
        <p:spPr>
          <a:xfrm>
            <a:off x="657541" y="1098859"/>
            <a:ext cx="3832166" cy="2497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54427-53EB-7508-F594-7C5C9811FB79}"/>
              </a:ext>
            </a:extLst>
          </p:cNvPr>
          <p:cNvSpPr txBox="1"/>
          <p:nvPr/>
        </p:nvSpPr>
        <p:spPr>
          <a:xfrm>
            <a:off x="478428" y="3823674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D9DB3E-1094-E7FA-9055-C4BC93A95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" t="51469" r="31534"/>
          <a:stretch/>
        </p:blipFill>
        <p:spPr>
          <a:xfrm>
            <a:off x="928156" y="3778615"/>
            <a:ext cx="3560794" cy="24571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E9B2BC-A0BB-0A39-8317-C87F30DED6E5}"/>
              </a:ext>
            </a:extLst>
          </p:cNvPr>
          <p:cNvSpPr/>
          <p:nvPr/>
        </p:nvSpPr>
        <p:spPr>
          <a:xfrm>
            <a:off x="928156" y="3758340"/>
            <a:ext cx="3478474" cy="2457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B1FA0-8596-158B-90F2-AA072D3F7DDC}"/>
              </a:ext>
            </a:extLst>
          </p:cNvPr>
          <p:cNvSpPr txBox="1"/>
          <p:nvPr/>
        </p:nvSpPr>
        <p:spPr>
          <a:xfrm>
            <a:off x="256816" y="112693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7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HSV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색 범위를 통한 객체 인식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KakaoTalk_20240904_174215079">
            <a:hlinkClick r:id="" action="ppaction://media"/>
            <a:extLst>
              <a:ext uri="{FF2B5EF4-FFF2-40B4-BE49-F238E27FC236}">
                <a16:creationId xmlns:a16="http://schemas.microsoft.com/office/drawing/2014/main" id="{143B1F0A-6FD9-0A05-02D4-A9FDE3D30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4046" y="1100435"/>
            <a:ext cx="8703907" cy="48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D1C49-1CE7-E542-6977-7CBB92F5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19" y="1314155"/>
            <a:ext cx="6287377" cy="2114845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894676" y="4058511"/>
            <a:ext cx="609872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BGR -&gt; GRAY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 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GaussianBlur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 Mask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산출 후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8bit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변환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altLang="en-US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임계값으로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 시킴</a:t>
            </a:r>
            <a:endParaRPr lang="en-US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963332" y="1586083"/>
            <a:ext cx="4266777" cy="49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AEC3D9-C035-07EB-B956-C54E05BB221B}"/>
              </a:ext>
            </a:extLst>
          </p:cNvPr>
          <p:cNvSpPr/>
          <p:nvPr/>
        </p:nvSpPr>
        <p:spPr>
          <a:xfrm>
            <a:off x="963333" y="2084650"/>
            <a:ext cx="4929250" cy="85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963332" y="2930648"/>
            <a:ext cx="5880973" cy="208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300858" y="153856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307577" y="209539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AEFE7-BB52-59C0-7100-242212626436}"/>
              </a:ext>
            </a:extLst>
          </p:cNvPr>
          <p:cNvSpPr txBox="1"/>
          <p:nvPr/>
        </p:nvSpPr>
        <p:spPr>
          <a:xfrm>
            <a:off x="305169" y="287048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0C297-8228-BCBB-8D13-E65F6C1B3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87" y="2264670"/>
            <a:ext cx="3612856" cy="28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CA730B0-6B1D-0050-109C-76852E2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8" y="1344629"/>
            <a:ext cx="4017901" cy="4578293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5299074" y="3042387"/>
            <a:ext cx="645240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조건에 따라 윤곽을 계산하여 사각형의 좌표와 길이 산출 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w,h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 긴 선분을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지정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지정된 값 안에 들어왔을 때 각 상황에 맞는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CM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pixel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산출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807928" y="1344630"/>
            <a:ext cx="3758949" cy="138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1043499" y="3116425"/>
            <a:ext cx="2907558" cy="2806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440520" y="134462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440520" y="312594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2BAB981-06B7-7C81-7CA2-9FF2A6E3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55" y="965843"/>
            <a:ext cx="4205190" cy="5335867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5383050" y="2967835"/>
            <a:ext cx="645240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이전과 동일하게 윤곽의 값을 구하고 객체를 둘러싼 사각의 좌표와 길이를 산출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산출된 길이를 토대로 박스의 크기를 명명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너무 작은 영역은 계산되지 않도록 예외처리 진행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602655" y="1104718"/>
            <a:ext cx="2840341" cy="248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870138" y="3852631"/>
            <a:ext cx="3937707" cy="1738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235247" y="114691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160004" y="39383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EC9851-F312-02B3-37D6-7F48658A810E}"/>
              </a:ext>
            </a:extLst>
          </p:cNvPr>
          <p:cNvSpPr/>
          <p:nvPr/>
        </p:nvSpPr>
        <p:spPr>
          <a:xfrm>
            <a:off x="870139" y="5807939"/>
            <a:ext cx="2722148" cy="49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A0D34-871E-C645-297C-5A7EFEC9FBA0}"/>
              </a:ext>
            </a:extLst>
          </p:cNvPr>
          <p:cNvSpPr txBox="1"/>
          <p:nvPr/>
        </p:nvSpPr>
        <p:spPr>
          <a:xfrm>
            <a:off x="160004" y="578208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62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689FB9-5FE3-1FFF-DB2A-B5930DE6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1" y="2233406"/>
            <a:ext cx="5296639" cy="2800741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6560318" y="3172132"/>
            <a:ext cx="64524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산출된 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x,y,w,h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객체에 사각형을 생성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만들어 객체에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 대입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1070841" y="2421516"/>
            <a:ext cx="4557173" cy="2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1105059" y="2986128"/>
            <a:ext cx="4690907" cy="154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247687" y="239037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249767" y="301809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689FB9-5FE3-1FFF-DB2A-B5930DE6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1" y="2233406"/>
            <a:ext cx="5296639" cy="2800741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6560318" y="3172132"/>
            <a:ext cx="64524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산출된 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x,y,w,h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객체에 사각형을 생성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만들어 객체에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 대입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1070841" y="2421516"/>
            <a:ext cx="4557173" cy="2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1105059" y="2986128"/>
            <a:ext cx="4690907" cy="154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247687" y="239037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249767" y="301809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9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842205-99BE-9AE3-84C1-37014478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8" y="1420926"/>
            <a:ext cx="5973009" cy="2286319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624224" y="4369341"/>
            <a:ext cx="645240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Edged_frame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기준으로 윤곽 산출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윤곽을 바탕으로 내부를 채움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mask_frame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연산을 통해 검출 화면을 출력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807928" y="1662759"/>
            <a:ext cx="5899126" cy="1152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807928" y="3178847"/>
            <a:ext cx="5390374" cy="51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440520" y="1666701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440520" y="316523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B1AD3-50A9-30F4-0FDE-8037577E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659" y="1046434"/>
            <a:ext cx="3016554" cy="2377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97318-6EF9-23EA-6DEC-325333AB4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986" b="48483"/>
          <a:stretch/>
        </p:blipFill>
        <p:spPr>
          <a:xfrm>
            <a:off x="8157823" y="3689896"/>
            <a:ext cx="2997704" cy="23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6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1FC858-C28A-ABEC-ED46-1AB5C948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43" y="1006321"/>
            <a:ext cx="5106113" cy="4753638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4594221" y="5891942"/>
            <a:ext cx="30035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600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및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layout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84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134114-06CA-5A1C-8606-A419706C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2" y="1422717"/>
            <a:ext cx="5819518" cy="4446181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6755368" y="2777049"/>
            <a:ext cx="495951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Capture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버튼에 대한 기능 구현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저장되는 파일에 시간 데이터를 넣기 위해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사용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Capture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된 파일에서 텍스트를 읽기 위해 함수를 실행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Capture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된 파일에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삽입하여 화면에 출력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568442" y="1416651"/>
            <a:ext cx="5819518" cy="1421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1133787" y="3000789"/>
            <a:ext cx="5024417" cy="2832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184354" y="146828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201034" y="313630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3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서울교통공사가 지하철 물류센터를 만드는 이유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0" y="0"/>
            <a:ext cx="4812632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06219" y="500278"/>
            <a:ext cx="2200193" cy="70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sz="32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1800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457200" y="1898694"/>
            <a:ext cx="3906077" cy="420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개요</a:t>
            </a:r>
            <a:endParaRPr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S/W</a:t>
            </a:r>
            <a:r>
              <a:rPr lang="ko-KR" altLang="en-US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Flow Chart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lang="en-US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구현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ko-KR" altLang="en-US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lang="en-US" altLang="ko-KR"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Q&amp;A</a:t>
            </a:r>
            <a:endParaRPr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3954E1-4376-548B-EBF5-C53F9CB8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81" y="1886074"/>
            <a:ext cx="6935168" cy="1476581"/>
          </a:xfrm>
          <a:prstGeom prst="rect">
            <a:avLst/>
          </a:prstGeom>
        </p:spPr>
      </p:pic>
      <p:sp>
        <p:nvSpPr>
          <p:cNvPr id="144" name="Google Shape;144;p19"/>
          <p:cNvSpPr txBox="1"/>
          <p:nvPr/>
        </p:nvSpPr>
        <p:spPr>
          <a:xfrm>
            <a:off x="2629788" y="3826929"/>
            <a:ext cx="666053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분면에 해당하는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 추출하기 위해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구간을 지정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indent="-342900"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분면의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읽어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값으로 변경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--</a:t>
            </a:r>
            <a:r>
              <a:rPr lang="en-US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psm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6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단일 균일한 블록의 텍스트를 추출하는 옵션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</a:t>
            </a:r>
            <a:r>
              <a:rPr lang="ko-KR" altLang="en-US" sz="2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이진화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2732301" y="2841805"/>
            <a:ext cx="6455509" cy="255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2732302" y="2462219"/>
            <a:ext cx="6278227" cy="383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1998732" y="2376161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2013229" y="280050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B952392C-EF1D-ED72-4F32-CC0B855AC42B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6871809" y="1935092"/>
            <a:ext cx="4923300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센티미터당 픽셀 수를 나타내는 변수.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//객체의 실제 크기를 측정하는 데 사용.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엣지검출이란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객체의 경계 또는 급격한 색상 변화가 일어나는 부분을 찾아내는 것.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이미지에서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X,Y방향으로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미분을 수행하여 경계를 찾는 방법. 물체의 윤곽을 추출하는 데 사용됨.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필터를 사용하여 이미지의 수직, 수평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가우시안블러로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노이즈 제거 후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검출하고, 이진화 처리를 통해 경계선을 강조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046639" y="266267"/>
            <a:ext cx="83436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검출(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15;p16">
            <a:extLst>
              <a:ext uri="{FF2B5EF4-FFF2-40B4-BE49-F238E27FC236}">
                <a16:creationId xmlns:a16="http://schemas.microsoft.com/office/drawing/2014/main" id="{945650F2-B461-DAA3-EA9E-3658997C3DB7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733E5C-6240-2EEB-6B7F-594A1812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5" y="2908974"/>
            <a:ext cx="6287377" cy="21148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5832062" y="2163496"/>
            <a:ext cx="609872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그레이스케일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변환 :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입력된 컬러 이미지를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그레이스케일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이미지로 변환하여 색상 정보를 제외하고 밝기 정보만 사용.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가우시안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블러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이미지의 노이즈를 줄이기 위해 적용.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 시 노이즈가 많이 섞이면 정확도가 떨어지기 때문에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블러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처리가 필수적.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 적용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방향으로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필터를 적용하여 경계선을 검출.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이진화(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Binarization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경계 검출 결과를 바이너리 이미지로 변환하여 경계선만 남김.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863357EA-3CC8-A65A-2CD1-E4C1F36178C3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5F41E7B4-D343-B92A-2F37-AC8B1792B37B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66D349F8-D230-DADA-2376-75574B811BE9}"/>
              </a:ext>
            </a:extLst>
          </p:cNvPr>
          <p:cNvSpPr txBox="1"/>
          <p:nvPr/>
        </p:nvSpPr>
        <p:spPr>
          <a:xfrm>
            <a:off x="3046639" y="266267"/>
            <a:ext cx="75683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검출(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B8A561-CD82-02CA-04C2-A61E8748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76" y="1698922"/>
            <a:ext cx="306747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1006020" y="1272397"/>
            <a:ext cx="15564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결과</a:t>
            </a:r>
            <a:endParaRPr dirty="0"/>
          </a:p>
        </p:txBody>
      </p:sp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863357EA-3CC8-A65A-2CD1-E4C1F36178C3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5F41E7B4-D343-B92A-2F37-AC8B1792B37B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66D349F8-D230-DADA-2376-75574B811BE9}"/>
              </a:ext>
            </a:extLst>
          </p:cNvPr>
          <p:cNvSpPr txBox="1"/>
          <p:nvPr/>
        </p:nvSpPr>
        <p:spPr>
          <a:xfrm>
            <a:off x="3046639" y="266267"/>
            <a:ext cx="75683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검출(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AEC5E3-EBD5-B6B6-BAA9-8E561158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9068"/>
            <a:ext cx="5106113" cy="4067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3A645-592A-A098-B8E3-24B6372A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8" y="1909068"/>
            <a:ext cx="5106113" cy="4058216"/>
          </a:xfrm>
          <a:prstGeom prst="rect">
            <a:avLst/>
          </a:prstGeom>
        </p:spPr>
      </p:pic>
      <p:sp>
        <p:nvSpPr>
          <p:cNvPr id="14" name="Google Shape;160;p21">
            <a:extLst>
              <a:ext uri="{FF2B5EF4-FFF2-40B4-BE49-F238E27FC236}">
                <a16:creationId xmlns:a16="http://schemas.microsoft.com/office/drawing/2014/main" id="{1EEA8D6C-2090-5E6F-2598-D61C35903F98}"/>
              </a:ext>
            </a:extLst>
          </p:cNvPr>
          <p:cNvSpPr txBox="1"/>
          <p:nvPr/>
        </p:nvSpPr>
        <p:spPr>
          <a:xfrm>
            <a:off x="7456652" y="1443273"/>
            <a:ext cx="23848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b="1" dirty="0" err="1"/>
              <a:t>convexHull</a:t>
            </a:r>
            <a:r>
              <a:rPr lang="en-US" b="1" dirty="0"/>
              <a:t> and </a:t>
            </a:r>
            <a:r>
              <a:rPr lang="en-US" b="1" dirty="0" err="1"/>
              <a:t>contourArea</a:t>
            </a:r>
            <a:r>
              <a:rPr lang="en-US" b="1" dirty="0"/>
              <a:t> + </a:t>
            </a:r>
            <a:r>
              <a:rPr lang="en-US" altLang="ko-KR" b="1" dirty="0"/>
              <a:t>Image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5" name="Google Shape;160;p21">
            <a:extLst>
              <a:ext uri="{FF2B5EF4-FFF2-40B4-BE49-F238E27FC236}">
                <a16:creationId xmlns:a16="http://schemas.microsoft.com/office/drawing/2014/main" id="{0F9A5F26-DAC2-3C7C-A06B-005EE2A4EB46}"/>
              </a:ext>
            </a:extLst>
          </p:cNvPr>
          <p:cNvSpPr txBox="1"/>
          <p:nvPr/>
        </p:nvSpPr>
        <p:spPr>
          <a:xfrm>
            <a:off x="2592969" y="1659773"/>
            <a:ext cx="15564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Sobel Edge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78660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1085533" y="559737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33" y="1517611"/>
            <a:ext cx="4435136" cy="478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0669" y="1517611"/>
            <a:ext cx="4435135" cy="27382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6038024" y="4551600"/>
            <a:ext cx="47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보정 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특정 색상 범위를 이용해 기준이 되는 객체(보정 박스)를 감지하여, 객체의 크기를 실제 cm단위로 측정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414CD618-85F2-7B9F-471A-17CE5AEE91DF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31;p18">
            <a:extLst>
              <a:ext uri="{FF2B5EF4-FFF2-40B4-BE49-F238E27FC236}">
                <a16:creationId xmlns:a16="http://schemas.microsoft.com/office/drawing/2014/main" id="{AE3F3855-A483-3A0D-AB9D-DAFF27A00B60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835D1847-B386-50D8-C9C6-AFAB319FA34E}"/>
              </a:ext>
            </a:extLst>
          </p:cNvPr>
          <p:cNvSpPr txBox="1"/>
          <p:nvPr/>
        </p:nvSpPr>
        <p:spPr>
          <a:xfrm>
            <a:off x="3046639" y="266267"/>
            <a:ext cx="734770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기반 객체 인식 및 보정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보정 과정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15;p16">
            <a:extLst>
              <a:ext uri="{FF2B5EF4-FFF2-40B4-BE49-F238E27FC236}">
                <a16:creationId xmlns:a16="http://schemas.microsoft.com/office/drawing/2014/main" id="{A149F52F-BCD3-3936-E64C-CB55D0BC2B84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860160" y="1826468"/>
            <a:ext cx="1556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주요단계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915137" y="2883825"/>
            <a:ext cx="609872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HSV 색상 모델을 통한 특정 색상 범위 탐지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보정 박스의 특정 색상 범위를 설정해 해당 객체를 감지.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감지 및 교차점 그리기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탐지된 객체에 교차선을 그려 정확한 위치를 표시함.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ROI(관심 영역) 추출 및 객체 크기 비교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객체의 평균 색상을 분석하여 보정 박스임을 판단.</a:t>
            </a:r>
            <a:endParaRPr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863" y="2883824"/>
            <a:ext cx="4674873" cy="65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860" y="3630681"/>
            <a:ext cx="4674875" cy="6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862" y="4476848"/>
            <a:ext cx="4674874" cy="24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77175" y="3063188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377175" y="3670975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77175" y="4372738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5C7BBB38-B409-86B1-2FF4-27B3240A47E2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5453503B-AF38-C48B-F453-D5F7B5F84630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5CD6AAA2-02F3-2846-6F2F-6855F6D1DB8A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기반 객체 인식 및 보정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보정 과정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EB036B7B-6441-7D36-9913-E09B37AEE5E7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860160" y="1826468"/>
            <a:ext cx="1556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863" y="2883824"/>
            <a:ext cx="4674873" cy="65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860" y="3630681"/>
            <a:ext cx="4674875" cy="6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862" y="4476848"/>
            <a:ext cx="4674874" cy="24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77175" y="3063188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377175" y="3670975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77175" y="4372738"/>
            <a:ext cx="36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5C7BBB38-B409-86B1-2FF4-27B3240A47E2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5453503B-AF38-C48B-F453-D5F7B5F84630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5CD6AAA2-02F3-2846-6F2F-6855F6D1DB8A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기반 객체 인식 및 보정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보정 과정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EB036B7B-6441-7D36-9913-E09B37AEE5E7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7B10-A859-212A-8F71-9BBBF5BE9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33" y="1679972"/>
            <a:ext cx="505848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4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771F73CA-5970-BE97-E01A-D97465A04720}"/>
              </a:ext>
            </a:extLst>
          </p:cNvPr>
          <p:cNvSpPr/>
          <p:nvPr/>
        </p:nvSpPr>
        <p:spPr>
          <a:xfrm>
            <a:off x="3919514" y="0"/>
            <a:ext cx="8272485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3C932DA5-6FC1-0123-2F24-E9DBA54C6A46}"/>
              </a:ext>
            </a:extLst>
          </p:cNvPr>
          <p:cNvSpPr txBox="1"/>
          <p:nvPr/>
        </p:nvSpPr>
        <p:spPr>
          <a:xfrm>
            <a:off x="1553119" y="266267"/>
            <a:ext cx="11547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B4C24AC1-E67A-FC59-2691-F096D8B74645}"/>
              </a:ext>
            </a:extLst>
          </p:cNvPr>
          <p:cNvSpPr txBox="1"/>
          <p:nvPr/>
        </p:nvSpPr>
        <p:spPr>
          <a:xfrm>
            <a:off x="6266296" y="266267"/>
            <a:ext cx="65664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측정 및 경계 상자 그리기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624082" y="228753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489" y="1020988"/>
            <a:ext cx="1556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주요단계</a:t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7338693" y="2754149"/>
            <a:ext cx="44217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경계 상자 감지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물체의 외곽선을 찾고, 그 외곽선에 맞는 경계 상자를 그림.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PIXELS_PER_CM 설정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보정 박스의 너비를 이용해 1cm당 픽셀 수를 계산하고, 이를 기준으로 다른 물체의 크기를 계산.</a:t>
            </a:r>
            <a:endParaRPr dirty="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606" y="458869"/>
            <a:ext cx="3361910" cy="22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607" y="2754150"/>
            <a:ext cx="3361910" cy="342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3516" y="1814034"/>
            <a:ext cx="3362932" cy="43613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6DB7E74E-EB21-D8FD-439D-60645A8A7C9F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860160" y="1826468"/>
            <a:ext cx="1556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주요단계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6093280" y="2607265"/>
            <a:ext cx="60987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외곽선 검출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이미지의 외곽선을 찾기 위해 경계 상자를 그릴 수 있도록 함.</a:t>
            </a:r>
            <a:endParaRPr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경계 상자 그리기 및 크기 계산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검출된 물체에 대한 경계 상자를 그리고, 그 크기를 실제 크기로 변환하여 화면에 표시.</a:t>
            </a:r>
            <a:endParaRPr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경계 상자 및 크기 텍스트 추가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경계 상자를 그린 후, 그 안에 물체의 실제 크기를 텍스트로 표시.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012" y="2288133"/>
            <a:ext cx="5087060" cy="63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12" y="3090815"/>
            <a:ext cx="5087060" cy="71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012" y="4024193"/>
            <a:ext cx="5087060" cy="129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18000" y="2385862"/>
            <a:ext cx="368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18000" y="3229156"/>
            <a:ext cx="368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18000" y="4451146"/>
            <a:ext cx="368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AD6AC51C-89FF-E9C2-030C-8F59290C6DF5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509ED50F-FDB2-1960-F73D-2771DB7FD0D4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E7412FCA-2801-324B-F6F7-472AC70D1C22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측정 및 경계 상자 그리기</a:t>
            </a: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862A1B4E-52F1-BB37-BEE3-5D23623583F3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4857433" y="50785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685231" y="507855"/>
            <a:ext cx="78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측정 및 경계 상자 그리기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151420" y="1333461"/>
            <a:ext cx="155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dirty="0"/>
          </a:p>
        </p:txBody>
      </p:sp>
      <p:sp>
        <p:nvSpPr>
          <p:cNvPr id="187" name="Google Shape;187;p23"/>
          <p:cNvSpPr txBox="1"/>
          <p:nvPr/>
        </p:nvSpPr>
        <p:spPr>
          <a:xfrm>
            <a:off x="6426175" y="1928846"/>
            <a:ext cx="55884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-측정된 크기에 따라 박스를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크기로 분류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-측정된 박스의 크기와 분류 결과를 프레임에 텍스트로 표시.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9" y="1928846"/>
            <a:ext cx="5817398" cy="31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333" y="5376752"/>
            <a:ext cx="3380040" cy="8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p16">
            <a:extLst>
              <a:ext uri="{FF2B5EF4-FFF2-40B4-BE49-F238E27FC236}">
                <a16:creationId xmlns:a16="http://schemas.microsoft.com/office/drawing/2014/main" id="{EC554AF6-87AE-002F-8F4A-4D7071B09781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31;p18">
            <a:extLst>
              <a:ext uri="{FF2B5EF4-FFF2-40B4-BE49-F238E27FC236}">
                <a16:creationId xmlns:a16="http://schemas.microsoft.com/office/drawing/2014/main" id="{195F24FD-039C-1A6C-3773-8C1026A4DAE4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id="{36FFFAB0-5882-484E-8509-27E8E508E4FB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측정 및 경계 상자 그리기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262F8-CDDE-C779-6192-67E95A483FAF}"/>
              </a:ext>
            </a:extLst>
          </p:cNvPr>
          <p:cNvSpPr/>
          <p:nvPr/>
        </p:nvSpPr>
        <p:spPr>
          <a:xfrm>
            <a:off x="3648364" y="3873324"/>
            <a:ext cx="738909" cy="227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6F8F3-2096-9C5F-BD1E-28B8ED1BA44A}"/>
              </a:ext>
            </a:extLst>
          </p:cNvPr>
          <p:cNvSpPr/>
          <p:nvPr/>
        </p:nvSpPr>
        <p:spPr>
          <a:xfrm>
            <a:off x="6559333" y="5375247"/>
            <a:ext cx="3380040" cy="801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15;p16">
            <a:extLst>
              <a:ext uri="{FF2B5EF4-FFF2-40B4-BE49-F238E27FC236}">
                <a16:creationId xmlns:a16="http://schemas.microsoft.com/office/drawing/2014/main" id="{6D7F3679-6765-2A75-D707-D6C103FDB85E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84EDFF-CB88-F88B-7342-338A50C0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333" y="3363877"/>
            <a:ext cx="3705742" cy="148610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401348A-1BC4-7BAD-6C7C-8241852EE5D0}"/>
              </a:ext>
            </a:extLst>
          </p:cNvPr>
          <p:cNvCxnSpPr/>
          <p:nvPr/>
        </p:nvCxnSpPr>
        <p:spPr>
          <a:xfrm>
            <a:off x="4387273" y="4100771"/>
            <a:ext cx="2038902" cy="14979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576650" y="1529329"/>
            <a:ext cx="90387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40520" y="173974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개요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9;p15"/>
          <p:cNvSpPr txBox="1"/>
          <p:nvPr/>
        </p:nvSpPr>
        <p:spPr>
          <a:xfrm>
            <a:off x="5490284" y="2847816"/>
            <a:ext cx="653606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전국적으로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물류량이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증가하면서 물건을 분류하는 직원들이 부족해지고 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박스의 형태를 가진 물건들을 분류할 수 있는 자동 프로그램을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만듦으로서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물류의 흐름을 좀더 원활하게 만들 수 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C2BED-D531-6D5A-5FC8-D5E84391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" y="1972624"/>
            <a:ext cx="5167137" cy="36893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4857433" y="50785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685231" y="507855"/>
            <a:ext cx="78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캡쳐 초기화</a:t>
            </a:r>
            <a:endParaRPr dirty="0"/>
          </a:p>
        </p:txBody>
      </p:sp>
      <p:sp>
        <p:nvSpPr>
          <p:cNvPr id="187" name="Google Shape;187;p23"/>
          <p:cNvSpPr txBox="1"/>
          <p:nvPr/>
        </p:nvSpPr>
        <p:spPr>
          <a:xfrm>
            <a:off x="5832648" y="1373258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번째와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두 번째 카메라를 각각 초기화하여 영상을 캡처할 수 있게 설정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AF0CD-AE60-E461-CB81-24ABAAC0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46" y="1386508"/>
            <a:ext cx="3848637" cy="514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5C7124-5641-36E3-97B5-9E370A522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79" y="2317883"/>
            <a:ext cx="2896004" cy="924054"/>
          </a:xfrm>
          <a:prstGeom prst="rect">
            <a:avLst/>
          </a:prstGeom>
        </p:spPr>
      </p:pic>
      <p:sp>
        <p:nvSpPr>
          <p:cNvPr id="7" name="Google Shape;187;p23">
            <a:extLst>
              <a:ext uri="{FF2B5EF4-FFF2-40B4-BE49-F238E27FC236}">
                <a16:creationId xmlns:a16="http://schemas.microsoft.com/office/drawing/2014/main" id="{D26674D5-0205-C37D-3E21-71BEAE5DB982}"/>
              </a:ext>
            </a:extLst>
          </p:cNvPr>
          <p:cNvSpPr txBox="1"/>
          <p:nvPr/>
        </p:nvSpPr>
        <p:spPr>
          <a:xfrm>
            <a:off x="5832648" y="2403101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메서드는 초기화 메서드로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윈도우의 제목과 크기를 설정하고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초기화하는 역할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C64F8C-E209-E1C9-15AA-B23EF991A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800" y="3658890"/>
            <a:ext cx="3105583" cy="533474"/>
          </a:xfrm>
          <a:prstGeom prst="rect">
            <a:avLst/>
          </a:prstGeom>
        </p:spPr>
      </p:pic>
      <p:sp>
        <p:nvSpPr>
          <p:cNvPr id="10" name="Google Shape;187;p23">
            <a:extLst>
              <a:ext uri="{FF2B5EF4-FFF2-40B4-BE49-F238E27FC236}">
                <a16:creationId xmlns:a16="http://schemas.microsoft.com/office/drawing/2014/main" id="{6B19F315-A228-4A84-A5A9-19DCEFB79D66}"/>
              </a:ext>
            </a:extLst>
          </p:cNvPr>
          <p:cNvSpPr txBox="1"/>
          <p:nvPr/>
        </p:nvSpPr>
        <p:spPr>
          <a:xfrm>
            <a:off x="5832648" y="3548818"/>
            <a:ext cx="6197099" cy="112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QGraphicsView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QGraphicsScene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사용하여 프레임을 표시할 뷰를 설정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시작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정지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캡처 버튼을 추가 하고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버튼에 대한 클릭 이벤트를 연결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89B9C9-7456-5D76-DA26-5149E4A71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695" y="4609317"/>
            <a:ext cx="2962688" cy="562053"/>
          </a:xfrm>
          <a:prstGeom prst="rect">
            <a:avLst/>
          </a:prstGeom>
        </p:spPr>
      </p:pic>
      <p:sp>
        <p:nvSpPr>
          <p:cNvPr id="15" name="Google Shape;187;p23">
            <a:extLst>
              <a:ext uri="{FF2B5EF4-FFF2-40B4-BE49-F238E27FC236}">
                <a16:creationId xmlns:a16="http://schemas.microsoft.com/office/drawing/2014/main" id="{C60C978E-CCA9-1FE9-1CF0-71891DDE71DB}"/>
              </a:ext>
            </a:extLst>
          </p:cNvPr>
          <p:cNvSpPr txBox="1"/>
          <p:nvPr/>
        </p:nvSpPr>
        <p:spPr>
          <a:xfrm>
            <a:off x="5832648" y="4609317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화면에 표시되고 있는 프레임을 이미지 파일로 저장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15;p16">
            <a:extLst>
              <a:ext uri="{FF2B5EF4-FFF2-40B4-BE49-F238E27FC236}">
                <a16:creationId xmlns:a16="http://schemas.microsoft.com/office/drawing/2014/main" id="{F1EE1912-08F8-B251-C743-9E2EDCD2F27D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31;p18">
            <a:extLst>
              <a:ext uri="{FF2B5EF4-FFF2-40B4-BE49-F238E27FC236}">
                <a16:creationId xmlns:a16="http://schemas.microsoft.com/office/drawing/2014/main" id="{DB9C5CB2-D4AB-71F5-3458-5A0B8F230ED0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34;p18">
            <a:extLst>
              <a:ext uri="{FF2B5EF4-FFF2-40B4-BE49-F238E27FC236}">
                <a16:creationId xmlns:a16="http://schemas.microsoft.com/office/drawing/2014/main" id="{F66167A1-BF90-DCEE-9D1A-340C6A0A2006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캡처 초기화</a:t>
            </a:r>
          </a:p>
        </p:txBody>
      </p:sp>
      <p:sp>
        <p:nvSpPr>
          <p:cNvPr id="21" name="Google Shape;115;p16">
            <a:extLst>
              <a:ext uri="{FF2B5EF4-FFF2-40B4-BE49-F238E27FC236}">
                <a16:creationId xmlns:a16="http://schemas.microsoft.com/office/drawing/2014/main" id="{D476B8F4-BB44-C887-3CE5-CFDF2EEFE152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300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5;p16">
            <a:extLst>
              <a:ext uri="{FF2B5EF4-FFF2-40B4-BE49-F238E27FC236}">
                <a16:creationId xmlns:a16="http://schemas.microsoft.com/office/drawing/2014/main" id="{66A5C922-5910-CF91-0C44-9211BE697FFF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857433" y="50785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685231" y="507855"/>
            <a:ext cx="78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캡쳐 초기화</a:t>
            </a:r>
            <a:endParaRPr dirty="0"/>
          </a:p>
        </p:txBody>
      </p:sp>
      <p:sp>
        <p:nvSpPr>
          <p:cNvPr id="187" name="Google Shape;187;p23"/>
          <p:cNvSpPr txBox="1"/>
          <p:nvPr/>
        </p:nvSpPr>
        <p:spPr>
          <a:xfrm>
            <a:off x="5832648" y="1373258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카메라로부터 프레임을 읽고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Sobel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검출을 통해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엣지를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87;p23">
            <a:extLst>
              <a:ext uri="{FF2B5EF4-FFF2-40B4-BE49-F238E27FC236}">
                <a16:creationId xmlns:a16="http://schemas.microsoft.com/office/drawing/2014/main" id="{D26674D5-0205-C37D-3E21-71BEAE5DB982}"/>
              </a:ext>
            </a:extLst>
          </p:cNvPr>
          <p:cNvSpPr txBox="1"/>
          <p:nvPr/>
        </p:nvSpPr>
        <p:spPr>
          <a:xfrm>
            <a:off x="5832647" y="1882377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검출된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엣지를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바탕으로 박스를 측정하고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결과를 프레임에 그림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87;p23">
            <a:extLst>
              <a:ext uri="{FF2B5EF4-FFF2-40B4-BE49-F238E27FC236}">
                <a16:creationId xmlns:a16="http://schemas.microsoft.com/office/drawing/2014/main" id="{6B19F315-A228-4A84-A5A9-19DCEFB79D66}"/>
              </a:ext>
            </a:extLst>
          </p:cNvPr>
          <p:cNvSpPr txBox="1"/>
          <p:nvPr/>
        </p:nvSpPr>
        <p:spPr>
          <a:xfrm>
            <a:off x="5832647" y="2399391"/>
            <a:ext cx="6197099" cy="112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개의 프레임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카메라로부터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결합하여 하나의 큰 이미지로 결합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87;p23">
            <a:extLst>
              <a:ext uri="{FF2B5EF4-FFF2-40B4-BE49-F238E27FC236}">
                <a16:creationId xmlns:a16="http://schemas.microsoft.com/office/drawing/2014/main" id="{C60C978E-CCA9-1FE9-1CF0-71891DDE71DB}"/>
              </a:ext>
            </a:extLst>
          </p:cNvPr>
          <p:cNvSpPr txBox="1"/>
          <p:nvPr/>
        </p:nvSpPr>
        <p:spPr>
          <a:xfrm>
            <a:off x="5832647" y="2908510"/>
            <a:ext cx="6197099" cy="75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결합된 이미지를 </a:t>
            </a:r>
            <a:r>
              <a:rPr lang="en-US" alt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Qimage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변환하여 화면에 표시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BCFFB2-DE1D-CF88-2D22-90353B87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1" y="1373258"/>
            <a:ext cx="3567047" cy="40948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4E0CA2-D3D9-9554-8DA5-E6C69842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72" y="3285319"/>
            <a:ext cx="4063662" cy="3242419"/>
          </a:xfrm>
          <a:prstGeom prst="rect">
            <a:avLst/>
          </a:prstGeom>
        </p:spPr>
      </p:pic>
      <p:sp>
        <p:nvSpPr>
          <p:cNvPr id="17" name="Google Shape;115;p16">
            <a:extLst>
              <a:ext uri="{FF2B5EF4-FFF2-40B4-BE49-F238E27FC236}">
                <a16:creationId xmlns:a16="http://schemas.microsoft.com/office/drawing/2014/main" id="{672DFED2-2EBD-1067-3A52-56469F7A4FF7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31;p18">
            <a:extLst>
              <a:ext uri="{FF2B5EF4-FFF2-40B4-BE49-F238E27FC236}">
                <a16:creationId xmlns:a16="http://schemas.microsoft.com/office/drawing/2014/main" id="{457EBCDC-C6EC-045D-7652-E561CEC3716A}"/>
              </a:ext>
            </a:extLst>
          </p:cNvPr>
          <p:cNvSpPr txBox="1"/>
          <p:nvPr/>
        </p:nvSpPr>
        <p:spPr>
          <a:xfrm>
            <a:off x="1006020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34;p18">
            <a:extLst>
              <a:ext uri="{FF2B5EF4-FFF2-40B4-BE49-F238E27FC236}">
                <a16:creationId xmlns:a16="http://schemas.microsoft.com/office/drawing/2014/main" id="{4D2D4533-923E-7E8F-7B4D-74E1FA9205F8}"/>
              </a:ext>
            </a:extLst>
          </p:cNvPr>
          <p:cNvSpPr txBox="1"/>
          <p:nvPr/>
        </p:nvSpPr>
        <p:spPr>
          <a:xfrm>
            <a:off x="3046639" y="266267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캡처 초기화</a:t>
            </a:r>
          </a:p>
        </p:txBody>
      </p:sp>
    </p:spTree>
    <p:extLst>
      <p:ext uri="{BB962C8B-B14F-4D97-AF65-F5344CB8AC3E}">
        <p14:creationId xmlns:p14="http://schemas.microsoft.com/office/powerpoint/2010/main" val="2427457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2173083" y="2521079"/>
            <a:ext cx="784039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2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웹캠을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실시간으로 객체의 경계를 검출하고, 객체의 크기를 센티미터 단위로 계산하여 화면에 표시되는 것을 구현.</a:t>
            </a:r>
            <a:endParaRPr sz="2000" b="1"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2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검출, 색상 기반 객체 인식, 크기 측정이 모두 통합된 프로그램.</a:t>
            </a:r>
            <a:endParaRPr sz="2000" b="1"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화면에서 객체의 경계선이 정확히 표시되며, 크기도 정확하게 계산되는 과정을 확인 가능.</a:t>
            </a:r>
            <a:endParaRPr sz="2000" b="1" dirty="0"/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6E352450-9B8E-63B9-D53D-A5382063B7C9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34;p18">
            <a:extLst>
              <a:ext uri="{FF2B5EF4-FFF2-40B4-BE49-F238E27FC236}">
                <a16:creationId xmlns:a16="http://schemas.microsoft.com/office/drawing/2014/main" id="{FE53C53D-FCD1-030C-EB9F-870D541B5A7F}"/>
              </a:ext>
            </a:extLst>
          </p:cNvPr>
          <p:cNvSpPr txBox="1"/>
          <p:nvPr/>
        </p:nvSpPr>
        <p:spPr>
          <a:xfrm>
            <a:off x="2023609" y="266288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결과</a:t>
            </a:r>
          </a:p>
        </p:txBody>
      </p:sp>
      <p:sp>
        <p:nvSpPr>
          <p:cNvPr id="7" name="Google Shape;115;p16">
            <a:extLst>
              <a:ext uri="{FF2B5EF4-FFF2-40B4-BE49-F238E27FC236}">
                <a16:creationId xmlns:a16="http://schemas.microsoft.com/office/drawing/2014/main" id="{BD6A08B9-46D7-CE85-83F3-7F3B2714DCCE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4857433" y="50785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685231" y="507855"/>
            <a:ext cx="78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캡쳐 초기화</a:t>
            </a:r>
            <a:endParaRPr dirty="0"/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D7FF3B5E-2189-6C03-2622-666AFAA2874E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34;p18">
            <a:extLst>
              <a:ext uri="{FF2B5EF4-FFF2-40B4-BE49-F238E27FC236}">
                <a16:creationId xmlns:a16="http://schemas.microsoft.com/office/drawing/2014/main" id="{0436E172-E061-A2BF-1C3E-38E3ADED65ED}"/>
              </a:ext>
            </a:extLst>
          </p:cNvPr>
          <p:cNvSpPr txBox="1"/>
          <p:nvPr/>
        </p:nvSpPr>
        <p:spPr>
          <a:xfrm>
            <a:off x="2026329" y="277081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영상</a:t>
            </a:r>
          </a:p>
        </p:txBody>
      </p:sp>
      <p:sp>
        <p:nvSpPr>
          <p:cNvPr id="19" name="Google Shape;115;p16">
            <a:extLst>
              <a:ext uri="{FF2B5EF4-FFF2-40B4-BE49-F238E27FC236}">
                <a16:creationId xmlns:a16="http://schemas.microsoft.com/office/drawing/2014/main" id="{9D2766F1-E21A-75A4-A8EF-484C2CB216B4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KakaoTalk_20240904_174215079">
            <a:hlinkClick r:id="" action="ppaction://media"/>
            <a:extLst>
              <a:ext uri="{FF2B5EF4-FFF2-40B4-BE49-F238E27FC236}">
                <a16:creationId xmlns:a16="http://schemas.microsoft.com/office/drawing/2014/main" id="{9517544C-1838-DD9F-0A55-37DC027BA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2996" y="1671000"/>
            <a:ext cx="7706004" cy="4334627"/>
          </a:xfrm>
          <a:prstGeom prst="rect">
            <a:avLst/>
          </a:prstGeom>
        </p:spPr>
      </p:pic>
      <p:sp>
        <p:nvSpPr>
          <p:cNvPr id="7" name="Google Shape;134;p18">
            <a:extLst>
              <a:ext uri="{FF2B5EF4-FFF2-40B4-BE49-F238E27FC236}">
                <a16:creationId xmlns:a16="http://schemas.microsoft.com/office/drawing/2014/main" id="{6C8BB45E-D835-8C0E-084E-C8A46F22C630}"/>
              </a:ext>
            </a:extLst>
          </p:cNvPr>
          <p:cNvSpPr txBox="1"/>
          <p:nvPr/>
        </p:nvSpPr>
        <p:spPr>
          <a:xfrm>
            <a:off x="2026328" y="1101788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영상</a:t>
            </a:r>
          </a:p>
        </p:txBody>
      </p:sp>
    </p:spTree>
    <p:extLst>
      <p:ext uri="{BB962C8B-B14F-4D97-AF65-F5344CB8AC3E}">
        <p14:creationId xmlns:p14="http://schemas.microsoft.com/office/powerpoint/2010/main" val="23974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4857433" y="50785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685231" y="507855"/>
            <a:ext cx="78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캡쳐 초기화</a:t>
            </a:r>
            <a:endParaRPr dirty="0"/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D7FF3B5E-2189-6C03-2622-666AFAA2874E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34;p18">
            <a:extLst>
              <a:ext uri="{FF2B5EF4-FFF2-40B4-BE49-F238E27FC236}">
                <a16:creationId xmlns:a16="http://schemas.microsoft.com/office/drawing/2014/main" id="{0436E172-E061-A2BF-1C3E-38E3ADED65ED}"/>
              </a:ext>
            </a:extLst>
          </p:cNvPr>
          <p:cNvSpPr txBox="1"/>
          <p:nvPr/>
        </p:nvSpPr>
        <p:spPr>
          <a:xfrm>
            <a:off x="2026329" y="277081"/>
            <a:ext cx="81393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영상</a:t>
            </a:r>
          </a:p>
        </p:txBody>
      </p:sp>
      <p:pic>
        <p:nvPicPr>
          <p:cNvPr id="18" name="KakaoTalk_20240904_174211319">
            <a:hlinkClick r:id="" action="ppaction://media"/>
            <a:extLst>
              <a:ext uri="{FF2B5EF4-FFF2-40B4-BE49-F238E27FC236}">
                <a16:creationId xmlns:a16="http://schemas.microsoft.com/office/drawing/2014/main" id="{CEB3C433-970D-3805-949F-D502999DA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2997" y="1538767"/>
            <a:ext cx="7706004" cy="4334627"/>
          </a:xfrm>
          <a:prstGeom prst="rect">
            <a:avLst/>
          </a:prstGeom>
        </p:spPr>
      </p:pic>
      <p:sp>
        <p:nvSpPr>
          <p:cNvPr id="19" name="Google Shape;115;p16">
            <a:extLst>
              <a:ext uri="{FF2B5EF4-FFF2-40B4-BE49-F238E27FC236}">
                <a16:creationId xmlns:a16="http://schemas.microsoft.com/office/drawing/2014/main" id="{9D2766F1-E21A-75A4-A8EF-484C2CB216B4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6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1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343CD12D-C378-3B83-087E-E0883A4821F9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4847059" y="1128041"/>
            <a:ext cx="24978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아쉬웠던 점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1132733" y="1808032"/>
            <a:ext cx="455061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카메라의 한계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카메라만으로 물체를 분류하는 것엔 무리가 없었지만 더 많은 객체가 들어온다면 정확하게 분류할 수 없어 보임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추가적인 다양한 센서를 추가하여 많은 객체를 더욱 빠르게 측정 하여 분류 가능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217" name="Google Shape;217;p26"/>
          <p:cNvSpPr txBox="1"/>
          <p:nvPr/>
        </p:nvSpPr>
        <p:spPr>
          <a:xfrm>
            <a:off x="4434409" y="297954"/>
            <a:ext cx="33231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마무리</a:t>
            </a:r>
            <a:endParaRPr lang="en-US" altLang="ko-KR"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15;p16">
            <a:extLst>
              <a:ext uri="{FF2B5EF4-FFF2-40B4-BE49-F238E27FC236}">
                <a16:creationId xmlns:a16="http://schemas.microsoft.com/office/drawing/2014/main" id="{8E64DA9B-51F2-9AD6-B581-D7F1B42019BF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216;p26">
            <a:extLst>
              <a:ext uri="{FF2B5EF4-FFF2-40B4-BE49-F238E27FC236}">
                <a16:creationId xmlns:a16="http://schemas.microsoft.com/office/drawing/2014/main" id="{C1AC95F7-020C-0994-C77E-B4A9AF2AFB36}"/>
              </a:ext>
            </a:extLst>
          </p:cNvPr>
          <p:cNvSpPr txBox="1"/>
          <p:nvPr/>
        </p:nvSpPr>
        <p:spPr>
          <a:xfrm>
            <a:off x="1132733" y="4252313"/>
            <a:ext cx="4550616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주변환경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조명조건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각도 등 환경변화에 따라 인식률이 급격하게 달라지는 경우가 있음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외부요인에 영향을 덜 받는 센서 도입 및 환경을 일정하게 유지 가능한 인프라 개선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5" name="Google Shape;216;p26">
            <a:extLst>
              <a:ext uri="{FF2B5EF4-FFF2-40B4-BE49-F238E27FC236}">
                <a16:creationId xmlns:a16="http://schemas.microsoft.com/office/drawing/2014/main" id="{7583956D-7EAF-28E9-64D5-33903A65A989}"/>
              </a:ext>
            </a:extLst>
          </p:cNvPr>
          <p:cNvSpPr txBox="1"/>
          <p:nvPr/>
        </p:nvSpPr>
        <p:spPr>
          <a:xfrm>
            <a:off x="5683348" y="1808032"/>
            <a:ext cx="584407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유연성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-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형태와 크기를 처리하는 시스템 유연성이 부족해 일정 크기범위밖의 객체가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등장했을때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즉각적으로 수정하거나 업데이트를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해야하는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번거로움이 있음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 유연하고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모듈화된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설계를 통해 새로운 형태나 환경에 빠르게 대응할 수 있도록 시스템을 설계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343CD12D-C378-3B83-087E-E0883A4821F9}"/>
              </a:ext>
            </a:extLst>
          </p:cNvPr>
          <p:cNvSpPr/>
          <p:nvPr/>
        </p:nvSpPr>
        <p:spPr>
          <a:xfrm>
            <a:off x="0" y="0"/>
            <a:ext cx="12192000" cy="9942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4847060" y="1368316"/>
            <a:ext cx="24978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954134" y="1918648"/>
            <a:ext cx="1028373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spAutoFit/>
          </a:bodyPr>
          <a:lstStyle/>
          <a:p>
            <a:pPr lvl="1">
              <a:lnSpc>
                <a:spcPct val="250000"/>
              </a:lnSpc>
              <a:buClr>
                <a:schemeClr val="dk1"/>
              </a:buClr>
              <a:buSzPts val="1600"/>
            </a:pP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 자동화는 다양한 요소들이 복합적으로 연결된 복잡한 시스템임을 느꼈습니다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프로세스가 연결되면서 작은 오류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하나가 전체 시스템에 큰 영향을 미칠 수 있다는 것을 경험하게 되었고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시스템의 안정성 및 유지보수가 매우 중요하다는 것을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깨달았습니다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실제 현장과 협력하지 않으면 이론적으로 완벽해 보이는 시스템이라도 현장에서 문제가 생길 수 있다는 것을 알게 되었습니다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현장의 요구사항과 실제 운영 환경을 고려한 개발이 필요하며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현장 피드백을 반영한 개선이 지속적으로 이루어져야 한다는 것이 중요하다는 것을 느꼈습니다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sp>
        <p:nvSpPr>
          <p:cNvPr id="217" name="Google Shape;217;p26"/>
          <p:cNvSpPr txBox="1"/>
          <p:nvPr/>
        </p:nvSpPr>
        <p:spPr>
          <a:xfrm>
            <a:off x="4434409" y="297954"/>
            <a:ext cx="33231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마무리</a:t>
            </a:r>
            <a:endParaRPr lang="en-US" altLang="ko-KR"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15;p16">
            <a:extLst>
              <a:ext uri="{FF2B5EF4-FFF2-40B4-BE49-F238E27FC236}">
                <a16:creationId xmlns:a16="http://schemas.microsoft.com/office/drawing/2014/main" id="{8E64DA9B-51F2-9AD6-B581-D7F1B42019BF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88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503624" y="2644170"/>
            <a:ext cx="318475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9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992980" y="5322055"/>
            <a:ext cx="44770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4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576650" y="1529329"/>
            <a:ext cx="90387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40520" y="173974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55274D4-4975-0F5E-EC80-C4835977215B}"/>
              </a:ext>
            </a:extLst>
          </p:cNvPr>
          <p:cNvSpPr/>
          <p:nvPr/>
        </p:nvSpPr>
        <p:spPr>
          <a:xfrm>
            <a:off x="441018" y="2242016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CAM </a:t>
            </a:r>
            <a:r>
              <a:rPr lang="ko-KR" altLang="en-US" sz="1600" b="1" dirty="0">
                <a:solidFill>
                  <a:schemeClr val="tx1"/>
                </a:solidFill>
              </a:rPr>
              <a:t>영상 입력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(BGR Matrix)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8750BE-341D-ABA0-FDDC-85C2BD2EC872}"/>
              </a:ext>
            </a:extLst>
          </p:cNvPr>
          <p:cNvSpPr/>
          <p:nvPr/>
        </p:nvSpPr>
        <p:spPr>
          <a:xfrm>
            <a:off x="4936255" y="2242016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박스 색상 인식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A0DB3B-61FC-7266-F012-9E6DE56AD172}"/>
              </a:ext>
            </a:extLst>
          </p:cNvPr>
          <p:cNvSpPr/>
          <p:nvPr/>
        </p:nvSpPr>
        <p:spPr>
          <a:xfrm>
            <a:off x="9431492" y="2242016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박스 크기 측정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93DD8D-C9AC-33CD-96AC-63712827F23E}"/>
              </a:ext>
            </a:extLst>
          </p:cNvPr>
          <p:cNvSpPr/>
          <p:nvPr/>
        </p:nvSpPr>
        <p:spPr>
          <a:xfrm>
            <a:off x="4936434" y="4447158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버튼 클릭으로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Capture </a:t>
            </a:r>
            <a:r>
              <a:rPr lang="ko-KR" altLang="en-US" sz="1600" b="1" dirty="0">
                <a:solidFill>
                  <a:schemeClr val="tx1"/>
                </a:solidFill>
              </a:rPr>
              <a:t>진행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830579-8DE6-97BC-F100-95F3DE100C84}"/>
              </a:ext>
            </a:extLst>
          </p:cNvPr>
          <p:cNvSpPr/>
          <p:nvPr/>
        </p:nvSpPr>
        <p:spPr>
          <a:xfrm>
            <a:off x="9575412" y="4447158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Capture</a:t>
            </a:r>
            <a:r>
              <a:rPr lang="ko-KR" altLang="en-US" sz="1600" b="1" dirty="0">
                <a:solidFill>
                  <a:schemeClr val="tx1"/>
                </a:solidFill>
              </a:rPr>
              <a:t>에서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문자 인식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D433F-5289-FCE5-FB1D-352ED8AD28A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760507" y="2723461"/>
            <a:ext cx="21757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A8BC574-86DD-D8B0-329C-FA2C1752B049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7255744" y="2723461"/>
            <a:ext cx="21757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215FD79-02E2-F862-2CA8-94629737432D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rot="5400000">
            <a:off x="5474874" y="-669206"/>
            <a:ext cx="1242253" cy="899047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C1030E-8249-DE7F-6BD0-693B33B3E90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255923" y="4928603"/>
            <a:ext cx="23194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94FA279-599B-CE25-5AD5-CA908027C862}"/>
              </a:ext>
            </a:extLst>
          </p:cNvPr>
          <p:cNvSpPr/>
          <p:nvPr/>
        </p:nvSpPr>
        <p:spPr>
          <a:xfrm>
            <a:off x="441018" y="4447158"/>
            <a:ext cx="2319489" cy="962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화면 송출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69C2486-AE5C-162E-A953-121ED2920CC8}"/>
              </a:ext>
            </a:extLst>
          </p:cNvPr>
          <p:cNvCxnSpPr/>
          <p:nvPr/>
        </p:nvCxnSpPr>
        <p:spPr>
          <a:xfrm>
            <a:off x="2760507" y="4928602"/>
            <a:ext cx="21757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6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40520" y="173974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S/W Flow Chart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91BE170-74A0-1E9B-749C-644F040F3F24}"/>
              </a:ext>
            </a:extLst>
          </p:cNvPr>
          <p:cNvGrpSpPr/>
          <p:nvPr/>
        </p:nvGrpSpPr>
        <p:grpSpPr>
          <a:xfrm>
            <a:off x="771421" y="998922"/>
            <a:ext cx="10017253" cy="5457550"/>
            <a:chOff x="771421" y="998922"/>
            <a:chExt cx="10017253" cy="54575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806687-B7D4-C92D-832B-9A9C186BF884}"/>
                </a:ext>
              </a:extLst>
            </p:cNvPr>
            <p:cNvSpPr/>
            <p:nvPr/>
          </p:nvSpPr>
          <p:spPr>
            <a:xfrm>
              <a:off x="771421" y="998922"/>
              <a:ext cx="1463139" cy="147854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>
                  <a:solidFill>
                    <a:schemeClr val="tx1"/>
                  </a:solidFill>
                </a:rPr>
                <a:t>영상 입력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B3050A6-ED1A-6A51-4480-948B47B0AE1C}"/>
                </a:ext>
              </a:extLst>
            </p:cNvPr>
            <p:cNvSpPr/>
            <p:nvPr/>
          </p:nvSpPr>
          <p:spPr>
            <a:xfrm>
              <a:off x="3021503" y="2174508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BGR -&gt; HSV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44B214-F404-A757-FBDA-6804DEB6940E}"/>
                </a:ext>
              </a:extLst>
            </p:cNvPr>
            <p:cNvSpPr/>
            <p:nvPr/>
          </p:nvSpPr>
          <p:spPr>
            <a:xfrm>
              <a:off x="3021503" y="2944501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객체 확인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B80AC58-179A-A649-561E-21621F4CC097}"/>
                </a:ext>
              </a:extLst>
            </p:cNvPr>
            <p:cNvSpPr/>
            <p:nvPr/>
          </p:nvSpPr>
          <p:spPr>
            <a:xfrm>
              <a:off x="3021503" y="3714494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BGR -&gt; GRAY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7F428B7-DD27-4592-3F48-B6F4E0B97EF0}"/>
                </a:ext>
              </a:extLst>
            </p:cNvPr>
            <p:cNvSpPr/>
            <p:nvPr/>
          </p:nvSpPr>
          <p:spPr>
            <a:xfrm>
              <a:off x="3021503" y="4484487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GaussianBlur</a:t>
              </a:r>
              <a:r>
                <a:rPr lang="en-US" altLang="ko-KR" dirty="0"/>
                <a:t> </a:t>
              </a:r>
              <a:r>
                <a:rPr lang="ko-KR" altLang="en-US" dirty="0"/>
                <a:t>적용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C821DAB-F8D8-A01E-5DDE-C407A5A96B0A}"/>
                </a:ext>
              </a:extLst>
            </p:cNvPr>
            <p:cNvSpPr/>
            <p:nvPr/>
          </p:nvSpPr>
          <p:spPr>
            <a:xfrm>
              <a:off x="3021503" y="5254480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Sobel filter </a:t>
              </a:r>
              <a:r>
                <a:rPr lang="ko-KR" altLang="en-US" dirty="0"/>
                <a:t>적용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8F6289D-FF97-5B78-FF9A-2B1DA41AE93C}"/>
                </a:ext>
              </a:extLst>
            </p:cNvPr>
            <p:cNvSpPr/>
            <p:nvPr/>
          </p:nvSpPr>
          <p:spPr>
            <a:xfrm>
              <a:off x="3021503" y="6024472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이진화 진행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7CA30B8-9B2C-17B0-3824-BCF4219E51C2}"/>
                </a:ext>
              </a:extLst>
            </p:cNvPr>
            <p:cNvSpPr/>
            <p:nvPr/>
          </p:nvSpPr>
          <p:spPr>
            <a:xfrm>
              <a:off x="5842874" y="2177673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ConvexHull</a:t>
              </a:r>
              <a:r>
                <a:rPr lang="ko-KR" altLang="en-US" dirty="0"/>
                <a:t>로</a:t>
              </a:r>
              <a:r>
                <a:rPr lang="en-US" altLang="ko-KR" dirty="0"/>
                <a:t> </a:t>
              </a:r>
              <a:r>
                <a:rPr lang="ko-KR" altLang="en-US" dirty="0"/>
                <a:t>불완전 </a:t>
              </a:r>
              <a:r>
                <a:rPr lang="ko-KR" altLang="en-US" dirty="0" err="1"/>
                <a:t>엣지</a:t>
              </a:r>
              <a:r>
                <a:rPr lang="ko-KR" altLang="en-US" dirty="0"/>
                <a:t> 보완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510C334-9A40-788E-BAA2-9801C882652B}"/>
                </a:ext>
              </a:extLst>
            </p:cNvPr>
            <p:cNvSpPr/>
            <p:nvPr/>
          </p:nvSpPr>
          <p:spPr>
            <a:xfrm>
              <a:off x="5842874" y="2946875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Edge Area </a:t>
              </a:r>
              <a:r>
                <a:rPr lang="ko-KR" altLang="en-US" dirty="0"/>
                <a:t>계산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6327F03-121F-F970-D2C3-116A663623CE}"/>
                </a:ext>
              </a:extLst>
            </p:cNvPr>
            <p:cNvSpPr/>
            <p:nvPr/>
          </p:nvSpPr>
          <p:spPr>
            <a:xfrm>
              <a:off x="5698446" y="1140976"/>
              <a:ext cx="2268857" cy="5648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이미지 프로세싱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DD6EDCA-4B95-6DCB-BF5D-3982666AC6C8}"/>
                </a:ext>
              </a:extLst>
            </p:cNvPr>
            <p:cNvSpPr/>
            <p:nvPr/>
          </p:nvSpPr>
          <p:spPr>
            <a:xfrm>
              <a:off x="2877075" y="1140977"/>
              <a:ext cx="2268857" cy="5648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</a:rPr>
                <a:t>전처리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2D19DF9-B23E-9338-2A3E-FAFD5F050F27}"/>
                </a:ext>
              </a:extLst>
            </p:cNvPr>
            <p:cNvSpPr/>
            <p:nvPr/>
          </p:nvSpPr>
          <p:spPr>
            <a:xfrm>
              <a:off x="8519817" y="1140976"/>
              <a:ext cx="2268857" cy="5648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결과 산출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A1C5DA4-F784-F302-39AD-CFCC73AFB23A}"/>
                </a:ext>
              </a:extLst>
            </p:cNvPr>
            <p:cNvSpPr/>
            <p:nvPr/>
          </p:nvSpPr>
          <p:spPr>
            <a:xfrm>
              <a:off x="5842874" y="3716077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길이 계산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623BE7-4BFD-5013-DAC5-2785549CCB1F}"/>
                </a:ext>
              </a:extLst>
            </p:cNvPr>
            <p:cNvSpPr/>
            <p:nvPr/>
          </p:nvSpPr>
          <p:spPr>
            <a:xfrm>
              <a:off x="5842874" y="4485279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Size  </a:t>
              </a:r>
              <a:r>
                <a:rPr lang="ko-KR" altLang="en-US" dirty="0"/>
                <a:t>산출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EB231DED-FAAE-4FD5-2BFE-31448261DDC4}"/>
                </a:ext>
              </a:extLst>
            </p:cNvPr>
            <p:cNvCxnSpPr>
              <a:stCxn id="6" idx="3"/>
              <a:endCxn id="24" idx="1"/>
            </p:cNvCxnSpPr>
            <p:nvPr/>
          </p:nvCxnSpPr>
          <p:spPr>
            <a:xfrm flipV="1">
              <a:off x="2234560" y="1423421"/>
              <a:ext cx="642515" cy="31477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744073F-9BC1-0B76-8EB7-A66BAE1B3620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 flipV="1">
              <a:off x="5145932" y="1423420"/>
              <a:ext cx="552514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44044D7-15C9-D806-7BCB-C018A93DCF3E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7967303" y="1423420"/>
              <a:ext cx="5525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CDF32D8-B57E-8C2E-65FE-A48CEF334EEF}"/>
                </a:ext>
              </a:extLst>
            </p:cNvPr>
            <p:cNvSpPr/>
            <p:nvPr/>
          </p:nvSpPr>
          <p:spPr>
            <a:xfrm>
              <a:off x="5842874" y="5254480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Mask</a:t>
              </a:r>
              <a:r>
                <a:rPr lang="ko-KR" altLang="en-US" dirty="0"/>
                <a:t>와 이미지</a:t>
              </a:r>
              <a:r>
                <a:rPr lang="en-US" altLang="ko-KR" dirty="0"/>
                <a:t> </a:t>
              </a:r>
              <a:r>
                <a:rPr lang="ko-KR" altLang="en-US" dirty="0"/>
                <a:t>비트 연산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EEDAD81-FD50-9421-02A8-2185EDD9C23A}"/>
                </a:ext>
              </a:extLst>
            </p:cNvPr>
            <p:cNvSpPr/>
            <p:nvPr/>
          </p:nvSpPr>
          <p:spPr>
            <a:xfrm>
              <a:off x="5842874" y="6024472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이미지에 </a:t>
              </a:r>
              <a:r>
                <a:rPr lang="en-US" altLang="ko-KR" dirty="0"/>
                <a:t>text </a:t>
              </a:r>
              <a:r>
                <a:rPr lang="ko-KR" altLang="en-US" dirty="0"/>
                <a:t>삽입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51235FB-037F-AB3C-D88C-D0C979F30B87}"/>
                </a:ext>
              </a:extLst>
            </p:cNvPr>
            <p:cNvSpPr/>
            <p:nvPr/>
          </p:nvSpPr>
          <p:spPr>
            <a:xfrm>
              <a:off x="8664245" y="2171162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이미지 출력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817135D-2EA9-06D7-711E-8ABD654B85A6}"/>
                </a:ext>
              </a:extLst>
            </p:cNvPr>
            <p:cNvSpPr/>
            <p:nvPr/>
          </p:nvSpPr>
          <p:spPr>
            <a:xfrm>
              <a:off x="8664245" y="2942828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Capture </a:t>
              </a:r>
              <a:r>
                <a:rPr lang="ko-KR" altLang="en-US" dirty="0"/>
                <a:t>저장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9C78E65-4F97-BCFC-2219-35E64F892FEC}"/>
                </a:ext>
              </a:extLst>
            </p:cNvPr>
            <p:cNvSpPr/>
            <p:nvPr/>
          </p:nvSpPr>
          <p:spPr>
            <a:xfrm>
              <a:off x="8664245" y="3714494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TEXT </a:t>
              </a:r>
              <a:r>
                <a:rPr lang="ko-KR" altLang="en-US" dirty="0"/>
                <a:t>인식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465E491-2C3F-A719-5AC3-85D6105B18BF}"/>
                </a:ext>
              </a:extLst>
            </p:cNvPr>
            <p:cNvSpPr/>
            <p:nvPr/>
          </p:nvSpPr>
          <p:spPr>
            <a:xfrm>
              <a:off x="8664245" y="4484487"/>
              <a:ext cx="1980000" cy="432000"/>
            </a:xfrm>
            <a:prstGeom prst="roundRect">
              <a:avLst/>
            </a:prstGeom>
            <a:solidFill>
              <a:srgbClr val="325DD6">
                <a:alpha val="80000"/>
              </a:srgbClr>
            </a:solidFill>
            <a:ln>
              <a:solidFill>
                <a:schemeClr val="accent1">
                  <a:shade val="15000"/>
                  <a:alpha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Text</a:t>
              </a:r>
              <a:r>
                <a:rPr lang="ko-KR" altLang="en-US" dirty="0"/>
                <a:t> 삽입 후 재저장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2297484-8A62-D3F4-5DFB-4F415A50AE4C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74" y="2606508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5DE02F4-3B78-6640-2B0E-60D3019791C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74" y="5686480"/>
              <a:ext cx="0" cy="337992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74F07B8-7A8D-5C8E-F244-2D7C8227EEA2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74" y="4916487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9481016-E61F-FC98-299D-F498832DD2F0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74" y="4146494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E2D37BBD-4CA6-3C46-4AE7-7CFD42EB12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74" y="3376501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92164A6A-B403-B362-6F6F-CDF04A0FB367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03" y="2617622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D1DB2B4-BA4C-8BA8-4471-6B0426E4ECFF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03" y="5697594"/>
              <a:ext cx="0" cy="337992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282E9C2-93C3-A528-EB21-451D8B9F44BD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03" y="4927601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D98E8CD8-41A5-2BAA-D8C4-1B5073FB6CF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03" y="4157608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329138B-DE59-352F-DB04-46BB814EE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03" y="3387615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FACEECB-86EB-E2A7-9E4A-1A6AB20B734F}"/>
                </a:ext>
              </a:extLst>
            </p:cNvPr>
            <p:cNvCxnSpPr>
              <a:cxnSpLocks/>
            </p:cNvCxnSpPr>
            <p:nvPr/>
          </p:nvCxnSpPr>
          <p:spPr>
            <a:xfrm>
              <a:off x="9629469" y="2617622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8A4B82D-4550-E279-BCCC-FEC8F133AF53}"/>
                </a:ext>
              </a:extLst>
            </p:cNvPr>
            <p:cNvCxnSpPr>
              <a:cxnSpLocks/>
            </p:cNvCxnSpPr>
            <p:nvPr/>
          </p:nvCxnSpPr>
          <p:spPr>
            <a:xfrm>
              <a:off x="9629469" y="4157608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2679163-13E9-06C4-F122-8534819AD00D}"/>
                </a:ext>
              </a:extLst>
            </p:cNvPr>
            <p:cNvCxnSpPr>
              <a:cxnSpLocks/>
            </p:cNvCxnSpPr>
            <p:nvPr/>
          </p:nvCxnSpPr>
          <p:spPr>
            <a:xfrm>
              <a:off x="9629469" y="3387615"/>
              <a:ext cx="0" cy="337993"/>
            </a:xfrm>
            <a:prstGeom prst="straightConnector1">
              <a:avLst/>
            </a:prstGeom>
            <a:ln w="57150">
              <a:solidFill>
                <a:schemeClr val="accent6">
                  <a:alpha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53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15"/>
          <p:cNvGraphicFramePr/>
          <p:nvPr>
            <p:extLst>
              <p:ext uri="{D42A27DB-BD31-4B8C-83A1-F6EECF244321}">
                <p14:modId xmlns:p14="http://schemas.microsoft.com/office/powerpoint/2010/main" val="3554124474"/>
              </p:ext>
            </p:extLst>
          </p:nvPr>
        </p:nvGraphicFramePr>
        <p:xfrm>
          <a:off x="1208584" y="2182584"/>
          <a:ext cx="2443025" cy="1572790"/>
        </p:xfrm>
        <a:graphic>
          <a:graphicData uri="http://schemas.openxmlformats.org/drawingml/2006/table">
            <a:tbl>
              <a:tblPr firstRow="1" bandRow="1">
                <a:noFill/>
                <a:tableStyleId>{91DDB8AB-BFBB-4260-9BCC-E71E4634D25C}</a:tableStyleId>
              </a:tblPr>
              <a:tblGrid>
                <a:gridCol w="24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/>
                        <a:t>카메라</a:t>
                      </a:r>
                      <a:endParaRPr sz="1600" u="none" strike="noStrike" cap="none" dirty="0"/>
                    </a:p>
                  </a:txBody>
                  <a:tcPr marL="91450" marR="91450" marT="45725" marB="45725" anchor="ctr">
                    <a:solidFill>
                      <a:srgbClr val="7B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" name="Google Shape;103;p15" descr="플레오맥스 PLEOMAX W-210 : 다나와 가격비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574" y="2522737"/>
            <a:ext cx="1232631" cy="123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587035" y="1597727"/>
            <a:ext cx="93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5" name="Google Shape;105;p15"/>
          <p:cNvGraphicFramePr/>
          <p:nvPr>
            <p:extLst>
              <p:ext uri="{D42A27DB-BD31-4B8C-83A1-F6EECF244321}">
                <p14:modId xmlns:p14="http://schemas.microsoft.com/office/powerpoint/2010/main" val="2369569087"/>
              </p:ext>
            </p:extLst>
          </p:nvPr>
        </p:nvGraphicFramePr>
        <p:xfrm>
          <a:off x="5333622" y="2182618"/>
          <a:ext cx="5437100" cy="1572750"/>
        </p:xfrm>
        <a:graphic>
          <a:graphicData uri="http://schemas.openxmlformats.org/drawingml/2006/table">
            <a:tbl>
              <a:tblPr firstRow="1" bandRow="1">
                <a:noFill/>
                <a:tableStyleId>{91DDB8AB-BFBB-4260-9BCC-E71E4634D25C}</a:tableStyleId>
              </a:tblPr>
              <a:tblGrid>
                <a:gridCol w="228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lt1"/>
                          </a:solidFill>
                        </a:rPr>
                        <a:t>개발 환경</a:t>
                      </a:r>
                      <a:endParaRPr sz="16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/>
                        <a:t>VS</a:t>
                      </a:r>
                      <a:r>
                        <a:rPr lang="ko-KR" altLang="en-US" sz="1600" b="0" u="none" strike="noStrike" cap="none" dirty="0"/>
                        <a:t> </a:t>
                      </a:r>
                      <a:r>
                        <a:rPr lang="en-US" altLang="ko-KR" sz="1600" b="0" u="none" strike="noStrike" cap="none" dirty="0"/>
                        <a:t>Code</a:t>
                      </a:r>
                      <a:endParaRPr sz="1600" b="0" u="none" strike="noStrike" cap="none"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</a:rPr>
                        <a:t>개발언어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Python</a:t>
                      </a:r>
                      <a:endParaRPr sz="1600" b="0" u="none" strike="noStrike" cap="none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solidFill>
                            <a:schemeClr val="lt1"/>
                          </a:solidFill>
                        </a:rPr>
                        <a:t>라이브러리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/>
                        <a:t>OpenCV</a:t>
                      </a:r>
                      <a:r>
                        <a:rPr lang="ko-KR" sz="1600" b="0" u="none" strike="noStrike" cap="none" dirty="0"/>
                        <a:t>, </a:t>
                      </a:r>
                      <a:r>
                        <a:rPr lang="ko-KR" sz="1600" b="0" u="none" strike="noStrike" cap="none" dirty="0" err="1"/>
                        <a:t>numpy</a:t>
                      </a:r>
                      <a:r>
                        <a:rPr lang="en-US" altLang="ko-KR" sz="1600" b="0" u="none" strike="noStrike" cap="none" dirty="0"/>
                        <a:t>, PySide6</a:t>
                      </a:r>
                      <a:endParaRPr sz="1600" b="0" u="none" strike="noStrike" cap="none"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6" name="Google Shape;106;p15"/>
          <p:cNvSpPr txBox="1"/>
          <p:nvPr/>
        </p:nvSpPr>
        <p:spPr>
          <a:xfrm>
            <a:off x="1964939" y="1597589"/>
            <a:ext cx="93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HW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p15" descr="플레오맥스 PLEOMAX W-210 : 다나와 가격비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88" y="2522737"/>
            <a:ext cx="1232631" cy="123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391291" y="4528016"/>
            <a:ext cx="90387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사용하여 실시간으로 카메라에서 객체의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 및 크기 측정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Sobel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convexHull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검출과 객체 크기 측정 알고리즘 구현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01;p15">
            <a:extLst>
              <a:ext uri="{FF2B5EF4-FFF2-40B4-BE49-F238E27FC236}">
                <a16:creationId xmlns:a16="http://schemas.microsoft.com/office/drawing/2014/main" id="{C5977509-8A49-30A9-CF15-4B58E9A30A6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10;p15">
            <a:extLst>
              <a:ext uri="{FF2B5EF4-FFF2-40B4-BE49-F238E27FC236}">
                <a16:creationId xmlns:a16="http://schemas.microsoft.com/office/drawing/2014/main" id="{7A1CEA5B-5473-F383-E01B-4C9A703E237A}"/>
              </a:ext>
            </a:extLst>
          </p:cNvPr>
          <p:cNvSpPr txBox="1"/>
          <p:nvPr/>
        </p:nvSpPr>
        <p:spPr>
          <a:xfrm>
            <a:off x="440520" y="173974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03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;p13">
            <a:extLst>
              <a:ext uri="{FF2B5EF4-FFF2-40B4-BE49-F238E27FC236}">
                <a16:creationId xmlns:a16="http://schemas.microsoft.com/office/drawing/2014/main" id="{B329A797-C107-86F8-480A-CDB7E688BAA5}"/>
              </a:ext>
            </a:extLst>
          </p:cNvPr>
          <p:cNvSpPr/>
          <p:nvPr/>
        </p:nvSpPr>
        <p:spPr>
          <a:xfrm>
            <a:off x="0" y="2656281"/>
            <a:ext cx="12192000" cy="268425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61149" y="1860995"/>
            <a:ext cx="55110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 : 실시간으로 </a:t>
            </a:r>
            <a:r>
              <a:rPr lang="ko-KR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웹캠의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영상에서 객체의 경계선을 감지하고, 해당 객체의 크기를 측정한 후 화면에 표시하는 시스템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라이브러리 </a:t>
            </a:r>
            <a:endParaRPr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OpenCV (cv2) :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 처리 및 물체 감지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PySide6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(Qt) :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GUI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구성 및 사용자 인터페이스 처리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en-US" sz="16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Numpy</a:t>
            </a: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고성능 수치 계산을 위한 파이썬 라이브러리</a:t>
            </a:r>
            <a:endParaRPr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902157" y="1184908"/>
            <a:ext cx="50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라이브러리 및 기본 설정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219853" y="2844265"/>
            <a:ext cx="56658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대의 카메라로부터 실시간 영상 스트리밍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 경계 검출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크기 측정 및 박스 크기 분류</a:t>
            </a: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bg1"/>
              </a:solidFill>
              <a:latin typeface="Malgun Gothic"/>
              <a:ea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화면에 실시간으로 표시 및 이미지 캡처 기능 제공</a:t>
            </a:r>
            <a:endParaRPr lang="en-US" sz="16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6A2D83E5-C264-45E6-335C-9ED8740B541D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01;p15">
            <a:extLst>
              <a:ext uri="{FF2B5EF4-FFF2-40B4-BE49-F238E27FC236}">
                <a16:creationId xmlns:a16="http://schemas.microsoft.com/office/drawing/2014/main" id="{EDC73880-1C60-58D6-B934-DFB716466BF1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0;p15">
            <a:extLst>
              <a:ext uri="{FF2B5EF4-FFF2-40B4-BE49-F238E27FC236}">
                <a16:creationId xmlns:a16="http://schemas.microsoft.com/office/drawing/2014/main" id="{0EC6E96F-4A60-7ACA-A0EA-B6F4389B3AF2}"/>
              </a:ext>
            </a:extLst>
          </p:cNvPr>
          <p:cNvSpPr txBox="1"/>
          <p:nvPr/>
        </p:nvSpPr>
        <p:spPr>
          <a:xfrm>
            <a:off x="440520" y="173974"/>
            <a:ext cx="274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구현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1006019" y="266267"/>
            <a:ext cx="1701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1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20200" y="3357612"/>
            <a:ext cx="1115160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/>
              <a:t>s</a:t>
            </a: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ys</a:t>
            </a: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- 시스템 관련 작업을 하기 위한 모듈로, 주로 프로그램 종료와 같은 작업에 사용.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cv2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모듈로, 컴퓨터 비전 작업과 영상 처리, 객체 검출 등에 사용.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numpy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- 다차원 배열을 처리하는데 사용되며, 수학적 계산을 도와주는 모듈.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pytesseract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– OpenCV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객체에서 문자를 읽고 텍스트로 변환해주는 모듈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math</a:t>
            </a: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- 수학적 계산을 위한 기본 모듈.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PySide6.QtWidgets, PySide6.QtGui, PySide6.QtCore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- PySide6는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Qt를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사용하여 GUI 애플리케이션을 만드는 데 사용되는 라이브러리.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datetime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- 현재 시간과 날짜를 가져오는 데 사용.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15;p16">
            <a:extLst>
              <a:ext uri="{FF2B5EF4-FFF2-40B4-BE49-F238E27FC236}">
                <a16:creationId xmlns:a16="http://schemas.microsoft.com/office/drawing/2014/main" id="{CC216240-622B-F892-6667-FBD11A0D72AA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1;p15">
            <a:extLst>
              <a:ext uri="{FF2B5EF4-FFF2-40B4-BE49-F238E27FC236}">
                <a16:creationId xmlns:a16="http://schemas.microsoft.com/office/drawing/2014/main" id="{B0279346-4C53-1E96-99F4-2EEDCAA1423A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0;p15">
            <a:extLst>
              <a:ext uri="{FF2B5EF4-FFF2-40B4-BE49-F238E27FC236}">
                <a16:creationId xmlns:a16="http://schemas.microsoft.com/office/drawing/2014/main" id="{DDE3C11E-EA80-9885-F1A8-249B6BB2FDE8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10;p15">
            <a:extLst>
              <a:ext uri="{FF2B5EF4-FFF2-40B4-BE49-F238E27FC236}">
                <a16:creationId xmlns:a16="http://schemas.microsoft.com/office/drawing/2014/main" id="{8DA7D7FB-781E-4B71-8E2B-B8D5289D3FF4}"/>
              </a:ext>
            </a:extLst>
          </p:cNvPr>
          <p:cNvSpPr txBox="1"/>
          <p:nvPr/>
        </p:nvSpPr>
        <p:spPr>
          <a:xfrm>
            <a:off x="5826401" y="179335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EA0C70-D79E-23A2-F217-4077B538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3" y="1052910"/>
            <a:ext cx="3991532" cy="2076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5891718" y="2737500"/>
            <a:ext cx="609872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BGR -&gt; HSV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변환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범위의 픽셀을 찾아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외곽선 사출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endParaRPr lang="en-US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arenR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외곽선을 보완 후 면적 계산하여 최대 면적을 산출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5;p16">
            <a:extLst>
              <a:ext uri="{FF2B5EF4-FFF2-40B4-BE49-F238E27FC236}">
                <a16:creationId xmlns:a16="http://schemas.microsoft.com/office/drawing/2014/main" id="{DA166506-5DB4-D7A5-4ED2-7C54E6F9358C}"/>
              </a:ext>
            </a:extLst>
          </p:cNvPr>
          <p:cNvSpPr/>
          <p:nvPr/>
        </p:nvSpPr>
        <p:spPr>
          <a:xfrm>
            <a:off x="0" y="6442606"/>
            <a:ext cx="12192000" cy="4153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01;p15">
            <a:extLst>
              <a:ext uri="{FF2B5EF4-FFF2-40B4-BE49-F238E27FC236}">
                <a16:creationId xmlns:a16="http://schemas.microsoft.com/office/drawing/2014/main" id="{E8CC1FB0-BCBE-363E-05D6-2E2DEC39CFF0}"/>
              </a:ext>
            </a:extLst>
          </p:cNvPr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FB51479D-43FF-F3EF-60CD-F5EF31CEBC7A}"/>
              </a:ext>
            </a:extLst>
          </p:cNvPr>
          <p:cNvSpPr txBox="1"/>
          <p:nvPr/>
        </p:nvSpPr>
        <p:spPr>
          <a:xfrm>
            <a:off x="440520" y="173974"/>
            <a:ext cx="208867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0;p15">
            <a:extLst>
              <a:ext uri="{FF2B5EF4-FFF2-40B4-BE49-F238E27FC236}">
                <a16:creationId xmlns:a16="http://schemas.microsoft.com/office/drawing/2014/main" id="{FB44E45A-4DCF-DF7A-5318-E75E9F10C922}"/>
              </a:ext>
            </a:extLst>
          </p:cNvPr>
          <p:cNvSpPr txBox="1"/>
          <p:nvPr/>
        </p:nvSpPr>
        <p:spPr>
          <a:xfrm>
            <a:off x="4178125" y="172850"/>
            <a:ext cx="50004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HSV</a:t>
            </a:r>
            <a:r>
              <a:rPr lang="ko-KR" altLang="en-US" sz="2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색 범위를 통한 객체 인식</a:t>
            </a:r>
            <a:endParaRPr sz="2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BFCB91-8FB2-1182-DED6-8873D67D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39" y="1497539"/>
            <a:ext cx="4820323" cy="45250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ABFAC-CEDA-49DA-5EB8-42453F6B94D4}"/>
              </a:ext>
            </a:extLst>
          </p:cNvPr>
          <p:cNvSpPr/>
          <p:nvPr/>
        </p:nvSpPr>
        <p:spPr>
          <a:xfrm>
            <a:off x="712894" y="1741250"/>
            <a:ext cx="3849379" cy="24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AEC3D9-C035-07EB-B956-C54E05BB221B}"/>
              </a:ext>
            </a:extLst>
          </p:cNvPr>
          <p:cNvSpPr/>
          <p:nvPr/>
        </p:nvSpPr>
        <p:spPr>
          <a:xfrm>
            <a:off x="703164" y="1989086"/>
            <a:ext cx="4695687" cy="374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CCAA87-8AB8-4437-026B-15AC58037CA5}"/>
              </a:ext>
            </a:extLst>
          </p:cNvPr>
          <p:cNvSpPr/>
          <p:nvPr/>
        </p:nvSpPr>
        <p:spPr>
          <a:xfrm>
            <a:off x="692381" y="3753143"/>
            <a:ext cx="2906854" cy="217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41DE3-93D6-42E8-C5B3-8C053F273DDE}"/>
              </a:ext>
            </a:extLst>
          </p:cNvPr>
          <p:cNvSpPr/>
          <p:nvPr/>
        </p:nvSpPr>
        <p:spPr>
          <a:xfrm>
            <a:off x="692380" y="2657035"/>
            <a:ext cx="4794019" cy="416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F2815-4A2F-95B5-6991-6DD9DDA08E98}"/>
              </a:ext>
            </a:extLst>
          </p:cNvPr>
          <p:cNvSpPr txBox="1"/>
          <p:nvPr/>
        </p:nvSpPr>
        <p:spPr>
          <a:xfrm>
            <a:off x="284877" y="169356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67372-74E2-473D-B0C5-40A1584995EB}"/>
              </a:ext>
            </a:extLst>
          </p:cNvPr>
          <p:cNvSpPr txBox="1"/>
          <p:nvPr/>
        </p:nvSpPr>
        <p:spPr>
          <a:xfrm>
            <a:off x="284877" y="20071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AEFE7-BB52-59C0-7100-242212626436}"/>
              </a:ext>
            </a:extLst>
          </p:cNvPr>
          <p:cNvSpPr txBox="1"/>
          <p:nvPr/>
        </p:nvSpPr>
        <p:spPr>
          <a:xfrm>
            <a:off x="284877" y="2694914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65794-E4CB-3D1A-942C-9187B26BBA3C}"/>
              </a:ext>
            </a:extLst>
          </p:cNvPr>
          <p:cNvSpPr txBox="1"/>
          <p:nvPr/>
        </p:nvSpPr>
        <p:spPr>
          <a:xfrm>
            <a:off x="284877" y="38502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1637</Words>
  <Application>Microsoft Office PowerPoint</Application>
  <PresentationFormat>와이드스크린</PresentationFormat>
  <Paragraphs>324</Paragraphs>
  <Slides>38</Slides>
  <Notes>38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iot</cp:lastModifiedBy>
  <cp:revision>10</cp:revision>
  <dcterms:modified xsi:type="dcterms:W3CDTF">2024-09-05T03:36:15Z</dcterms:modified>
</cp:coreProperties>
</file>